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6"/>
  </p:handoutMasterIdLst>
  <p:sldIdLst>
    <p:sldId id="260" r:id="rId2"/>
    <p:sldId id="296" r:id="rId3"/>
    <p:sldId id="297" r:id="rId4"/>
    <p:sldId id="298" r:id="rId5"/>
    <p:sldId id="299" r:id="rId6"/>
    <p:sldId id="272" r:id="rId7"/>
    <p:sldId id="262" r:id="rId8"/>
    <p:sldId id="279" r:id="rId9"/>
    <p:sldId id="264" r:id="rId10"/>
    <p:sldId id="265" r:id="rId11"/>
    <p:sldId id="267" r:id="rId12"/>
    <p:sldId id="268" r:id="rId13"/>
    <p:sldId id="269" r:id="rId14"/>
    <p:sldId id="270" r:id="rId15"/>
    <p:sldId id="284" r:id="rId16"/>
    <p:sldId id="276" r:id="rId17"/>
    <p:sldId id="285" r:id="rId18"/>
    <p:sldId id="287" r:id="rId19"/>
    <p:sldId id="286" r:id="rId20"/>
    <p:sldId id="288" r:id="rId21"/>
    <p:sldId id="289" r:id="rId22"/>
    <p:sldId id="290" r:id="rId23"/>
    <p:sldId id="291" r:id="rId24"/>
    <p:sldId id="292" r:id="rId2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chemeClr val="hlink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92" autoAdjust="0"/>
    <p:restoredTop sz="94660"/>
  </p:normalViewPr>
  <p:slideViewPr>
    <p:cSldViewPr>
      <p:cViewPr varScale="1">
        <p:scale>
          <a:sx n="74" d="100"/>
          <a:sy n="74" d="100"/>
        </p:scale>
        <p:origin x="-1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61861DD-DF82-432F-8234-530753F5455C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B5EB047-5019-4545-91CF-3532294E33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168587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00944-0B72-4E34-9B5C-4F15CCEB31FC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609600"/>
            <a:ext cx="8382000" cy="1828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008000"/>
                </a:solidFill>
                <a:latin typeface="Comic Sans MS" pitchFamily="66" charset="0"/>
                <a:ea typeface="ＭＳ Ｐゴシック" pitchFamily="5" charset="-128"/>
              </a:rPr>
              <a:t>Chapter 3: Section 4</a:t>
            </a:r>
          </a:p>
          <a:p>
            <a:pPr algn="ctr"/>
            <a:r>
              <a:rPr lang="en-US" sz="5400" b="1" dirty="0" smtClean="0">
                <a:solidFill>
                  <a:srgbClr val="008000"/>
                </a:solidFill>
                <a:latin typeface="Comic Sans MS" pitchFamily="66" charset="0"/>
                <a:ea typeface="ＭＳ Ｐゴシック" pitchFamily="5" charset="-128"/>
              </a:rPr>
              <a:t>Cycles of Matter</a:t>
            </a:r>
          </a:p>
          <a:p>
            <a:endParaRPr lang="en-US" sz="3600" b="1" dirty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pic>
        <p:nvPicPr>
          <p:cNvPr id="5" name="Picture 5" descr="http://www.wildernessclassroom.com/www/schoolhouse/rainforest_library/animal_images/touc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971800"/>
            <a:ext cx="291838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8686800" cy="19812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457200" indent="-457200">
              <a:buFontTx/>
              <a:buChar char="-"/>
            </a:pP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The process by which water changes from liquid form to an atmospheric gas (water vapor).</a:t>
            </a:r>
          </a:p>
          <a:p>
            <a:endParaRPr lang="en-US" sz="28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5400" b="1" dirty="0" smtClean="0">
                <a:solidFill>
                  <a:srgbClr val="008000"/>
                </a:solidFill>
                <a:latin typeface="Comic Sans MS" pitchFamily="66" charset="0"/>
              </a:rPr>
              <a:t>Evaporation</a:t>
            </a:r>
            <a:endParaRPr lang="en-US" sz="4400" b="1" dirty="0">
              <a:solidFill>
                <a:srgbClr val="008000"/>
              </a:solidFill>
            </a:endParaRPr>
          </a:p>
        </p:txBody>
      </p:sp>
      <p:pic>
        <p:nvPicPr>
          <p:cNvPr id="5" name="Picture 2" descr="C:\Users\Alex\Desktop\art\BIO10NAE_02_03_05_005_LRIM_0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3886200"/>
            <a:ext cx="1013460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1600200"/>
            <a:ext cx="8839200" cy="16764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buFontTx/>
              <a:buChar char="-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The process by which water can enter the atmosphere by evaporating from leaves of plants.</a:t>
            </a:r>
          </a:p>
          <a:p>
            <a:pPr marL="457200" indent="-457200">
              <a:buFontTx/>
              <a:buChar char="-"/>
            </a:pPr>
            <a:endParaRPr lang="en-US" sz="3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en-US" sz="3200" b="1" dirty="0" smtClean="0">
              <a:solidFill>
                <a:schemeClr val="bg1"/>
              </a:solidFill>
              <a:latin typeface="Comic Sans MS" pitchFamily="66" charset="0"/>
              <a:ea typeface="ＭＳ Ｐゴシック" charset="-128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5400" b="1" dirty="0" smtClean="0">
                <a:solidFill>
                  <a:srgbClr val="008000"/>
                </a:solidFill>
                <a:latin typeface="Comic Sans MS" pitchFamily="66" charset="0"/>
                <a:ea typeface="ＭＳ Ｐゴシック" charset="-128"/>
              </a:rPr>
              <a:t>Transpiration</a:t>
            </a:r>
            <a:endParaRPr lang="en-US" sz="4400" dirty="0" smtClean="0">
              <a:solidFill>
                <a:srgbClr val="008000"/>
              </a:solidFill>
            </a:endParaRPr>
          </a:p>
        </p:txBody>
      </p:sp>
      <p:pic>
        <p:nvPicPr>
          <p:cNvPr id="6" name="Picture 5" descr="transpiration%5b1%5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429000"/>
            <a:ext cx="3200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3429000"/>
            <a:ext cx="5410200" cy="28553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8686800" cy="12954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buFontTx/>
              <a:buChar char="-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When water cools down it condenses into droplets and forms clouds.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5400" b="1" dirty="0" smtClean="0">
                <a:solidFill>
                  <a:srgbClr val="008000"/>
                </a:solidFill>
                <a:latin typeface="Comic Sans MS" pitchFamily="66" charset="0"/>
                <a:ea typeface="ＭＳ Ｐゴシック" charset="-128"/>
              </a:rPr>
              <a:t>Condensation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1" y="3200400"/>
            <a:ext cx="4419600" cy="30347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3200400"/>
            <a:ext cx="41148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524000"/>
            <a:ext cx="8686800" cy="31242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71500" indent="-571500">
              <a:spcAft>
                <a:spcPts val="600"/>
              </a:spcAft>
              <a:buFontTx/>
              <a:buChar char="-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When water returns to the earths surface.</a:t>
            </a:r>
          </a:p>
          <a:p>
            <a:pPr marL="1485900" lvl="2" indent="-571500">
              <a:spcAft>
                <a:spcPts val="600"/>
              </a:spcAft>
              <a:buFontTx/>
              <a:buChar char="-"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Examples: Snow, Sleet, Rain, and Hail</a:t>
            </a:r>
          </a:p>
          <a:p>
            <a:pPr marL="571500" lvl="1" indent="-571500">
              <a:buFontTx/>
              <a:buChar char="-"/>
            </a:pPr>
            <a:r>
              <a:rPr lang="en-US" sz="3200" dirty="0" smtClean="0">
                <a:solidFill>
                  <a:schemeClr val="bg1"/>
                </a:solidFill>
                <a:latin typeface="Comic Sans MS"/>
                <a:ea typeface="ＭＳ Ｐゴシック" charset="0"/>
                <a:cs typeface="Comic Sans MS"/>
              </a:rPr>
              <a:t>Some </a:t>
            </a:r>
            <a:r>
              <a:rPr lang="en-US" sz="3200" dirty="0">
                <a:solidFill>
                  <a:schemeClr val="bg1"/>
                </a:solidFill>
                <a:latin typeface="Comic Sans MS"/>
                <a:ea typeface="ＭＳ Ｐゴシック" charset="0"/>
                <a:cs typeface="Comic Sans MS"/>
              </a:rPr>
              <a:t>precipitation flows along the surface in what scientists call runoff, until it enters a river or </a:t>
            </a:r>
            <a:r>
              <a:rPr lang="en-US" sz="3200" dirty="0" smtClean="0">
                <a:solidFill>
                  <a:schemeClr val="bg1"/>
                </a:solidFill>
                <a:latin typeface="Comic Sans MS"/>
                <a:ea typeface="ＭＳ Ｐゴシック" charset="0"/>
                <a:cs typeface="Comic Sans MS"/>
              </a:rPr>
              <a:t>stream.</a:t>
            </a:r>
            <a:endParaRPr lang="en-US" sz="3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1028700" lvl="1" indent="-571500">
              <a:buFontTx/>
              <a:buChar char="-"/>
            </a:pPr>
            <a:endParaRPr lang="en-US" sz="3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3600" b="1" dirty="0" smtClean="0">
              <a:solidFill>
                <a:schemeClr val="bg1"/>
              </a:solidFill>
              <a:latin typeface="Comic Sans MS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Precipitation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4648200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4648200"/>
            <a:ext cx="286746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524000"/>
            <a:ext cx="8610600" cy="4572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numCol="1" rtlCol="0">
            <a:noAutofit/>
          </a:bodyPr>
          <a:lstStyle/>
          <a:p>
            <a:pPr marL="457200" indent="-457200">
              <a:spcBef>
                <a:spcPts val="1200"/>
              </a:spcBef>
              <a:buFontTx/>
              <a:buChar char="-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All the chemical substances that an organism needs to live.</a:t>
            </a:r>
          </a:p>
          <a:p>
            <a:pPr marL="457200" indent="-457200">
              <a:spcBef>
                <a:spcPts val="1200"/>
              </a:spcBef>
              <a:buFontTx/>
              <a:buChar char="-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Every living organism needs nutrients to grow and carry out essential life functions. </a:t>
            </a:r>
          </a:p>
          <a:p>
            <a:pPr marL="457200" indent="-457200">
              <a:spcBef>
                <a:spcPts val="1200"/>
              </a:spcBef>
              <a:buFontTx/>
              <a:buChar char="-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Like water; nutrients are passed between organisms and the environment through cycles.</a:t>
            </a:r>
          </a:p>
          <a:p>
            <a:pPr>
              <a:buFontTx/>
              <a:buChar char="-"/>
            </a:pPr>
            <a:endParaRPr lang="en-US" sz="3200" b="1" dirty="0" smtClean="0">
              <a:solidFill>
                <a:schemeClr val="bg1"/>
              </a:solidFill>
              <a:latin typeface="Comic Sans MS" pitchFamily="66" charset="0"/>
              <a:ea typeface="ＭＳ Ｐゴシック" charset="-128"/>
            </a:endParaRPr>
          </a:p>
          <a:p>
            <a:pPr>
              <a:defRPr/>
            </a:pPr>
            <a:endParaRPr lang="en-US" sz="2000" b="1" dirty="0" smtClean="0">
              <a:solidFill>
                <a:schemeClr val="bg1"/>
              </a:solidFill>
              <a:latin typeface="Comic Sans MS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Nutrients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8610600" cy="44196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numCol="1" rtlCol="0">
            <a:noAutofit/>
          </a:bodyPr>
          <a:lstStyle/>
          <a:p>
            <a:pPr marL="609600" indent="-609600">
              <a:spcAft>
                <a:spcPts val="1800"/>
              </a:spcAft>
              <a:buFontTx/>
              <a:buChar char="-"/>
              <a:defRPr/>
            </a:pPr>
            <a:r>
              <a:rPr lang="en-US" sz="3400" dirty="0" smtClean="0">
                <a:solidFill>
                  <a:schemeClr val="bg1"/>
                </a:solidFill>
                <a:latin typeface="Comic Sans MS" pitchFamily="66" charset="0"/>
              </a:rPr>
              <a:t>There are 4 different kinds of processes involved in the carbon cycle:</a:t>
            </a:r>
          </a:p>
          <a:p>
            <a:pPr marL="609600" indent="-609600">
              <a:buFontTx/>
              <a:buAutoNum type="arabicPeriod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Biological processes (Photosynthesis)</a:t>
            </a:r>
          </a:p>
          <a:p>
            <a:pPr marL="609600" indent="-609600">
              <a:buFontTx/>
              <a:buAutoNum type="arabicPeriod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Human activity (Deforestation / fossil fuels)</a:t>
            </a:r>
          </a:p>
          <a:p>
            <a:pPr marL="609600" indent="-609600">
              <a:buFontTx/>
              <a:buAutoNum type="arabicPeriod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Geological processes (Carbonate rocks)</a:t>
            </a:r>
          </a:p>
          <a:p>
            <a:pPr marL="609600" indent="-609600">
              <a:buFontTx/>
              <a:buAutoNum type="arabicPeriod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Physical / Chemical processes (CO2 exchange)</a:t>
            </a:r>
            <a:endParaRPr lang="en-US" sz="3200" b="1" dirty="0" smtClean="0">
              <a:solidFill>
                <a:schemeClr val="bg1"/>
              </a:solidFill>
              <a:latin typeface="Comic Sans MS" pitchFamily="66" charset="0"/>
              <a:ea typeface="ＭＳ Ｐゴシック" charset="-128"/>
            </a:endParaRPr>
          </a:p>
          <a:p>
            <a:pPr>
              <a:defRPr/>
            </a:pPr>
            <a:endParaRPr lang="en-US" sz="2000" b="1" dirty="0" smtClean="0">
              <a:solidFill>
                <a:schemeClr val="bg1"/>
              </a:solidFill>
              <a:latin typeface="Comic Sans MS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The Carbon Cycle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The Carbon Cycle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524000"/>
            <a:ext cx="5791200" cy="5163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524000"/>
            <a:ext cx="8610600" cy="50292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numCol="1" rtlCol="0">
            <a:noAutofit/>
          </a:bodyPr>
          <a:lstStyle/>
          <a:p>
            <a:pPr marL="457200" indent="-457200">
              <a:lnSpc>
                <a:spcPct val="90000"/>
              </a:lnSpc>
              <a:spcBef>
                <a:spcPts val="1200"/>
              </a:spcBef>
              <a:buFontTx/>
              <a:buChar char="-"/>
            </a:pPr>
            <a:r>
              <a:rPr lang="en-US" sz="3400" dirty="0" smtClean="0">
                <a:solidFill>
                  <a:schemeClr val="bg1"/>
                </a:solidFill>
                <a:latin typeface="Comic Sans MS" pitchFamily="66" charset="0"/>
              </a:rPr>
              <a:t>All organisms require nitrogen to make amino acids, which in turn are used to build proteins.</a:t>
            </a:r>
          </a:p>
          <a:p>
            <a:pPr marL="457200" indent="-457200">
              <a:lnSpc>
                <a:spcPct val="90000"/>
              </a:lnSpc>
              <a:spcBef>
                <a:spcPts val="1200"/>
              </a:spcBef>
              <a:buFontTx/>
              <a:buChar char="-"/>
            </a:pPr>
            <a:r>
              <a:rPr lang="en-US" sz="3400" dirty="0" smtClean="0">
                <a:solidFill>
                  <a:schemeClr val="bg1"/>
                </a:solidFill>
                <a:latin typeface="Comic Sans MS" pitchFamily="66" charset="0"/>
              </a:rPr>
              <a:t>Many different forms of nitrogen occur naturally in the biosphere.</a:t>
            </a:r>
          </a:p>
          <a:p>
            <a:pPr marL="457200" indent="-457200">
              <a:lnSpc>
                <a:spcPct val="90000"/>
              </a:lnSpc>
              <a:spcBef>
                <a:spcPts val="1200"/>
              </a:spcBef>
              <a:buFontTx/>
              <a:buChar char="-"/>
            </a:pPr>
            <a:r>
              <a:rPr lang="en-US" sz="3400" dirty="0" smtClean="0">
                <a:solidFill>
                  <a:schemeClr val="bg1"/>
                </a:solidFill>
                <a:latin typeface="Comic Sans MS" pitchFamily="66" charset="0"/>
              </a:rPr>
              <a:t>Although nitrogen gas is the most abundant form of nitrogen on Earth, only certain types of bacteria can use this form directly.</a:t>
            </a:r>
          </a:p>
          <a:p>
            <a:pPr>
              <a:buFontTx/>
              <a:buChar char="-"/>
            </a:pPr>
            <a:endParaRPr lang="en-US" sz="3200" b="1" dirty="0" smtClean="0">
              <a:solidFill>
                <a:schemeClr val="bg1"/>
              </a:solidFill>
              <a:latin typeface="Comic Sans MS" pitchFamily="66" charset="0"/>
              <a:ea typeface="ＭＳ Ｐゴシック" charset="-128"/>
            </a:endParaRPr>
          </a:p>
          <a:p>
            <a:pPr>
              <a:defRPr/>
            </a:pPr>
            <a:endParaRPr lang="en-US" sz="2000" b="1" dirty="0" smtClean="0">
              <a:solidFill>
                <a:schemeClr val="bg1"/>
              </a:solidFill>
              <a:latin typeface="Comic Sans MS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The Nitrogen Cycle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The Nitrogen Cycle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7800"/>
            <a:ext cx="759286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0865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524000"/>
            <a:ext cx="8610600" cy="13716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numCol="1" rtlCol="0">
            <a:noAutofit/>
          </a:bodyPr>
          <a:lstStyle/>
          <a:p>
            <a:pPr marL="457200" indent="-457200">
              <a:buFontTx/>
              <a:buChar char="-"/>
              <a:defRPr/>
            </a:pPr>
            <a:r>
              <a:rPr lang="en-US" sz="3400" dirty="0" smtClean="0">
                <a:solidFill>
                  <a:schemeClr val="bg1"/>
                </a:solidFill>
                <a:latin typeface="Comic Sans MS"/>
                <a:cs typeface="Comic Sans MS"/>
              </a:rPr>
              <a:t>Process </a:t>
            </a:r>
            <a:r>
              <a:rPr lang="en-US" sz="3400" dirty="0">
                <a:solidFill>
                  <a:schemeClr val="bg1"/>
                </a:solidFill>
                <a:latin typeface="Comic Sans MS"/>
                <a:cs typeface="Comic Sans MS"/>
              </a:rPr>
              <a:t>of converting nitrogen gas into useful </a:t>
            </a:r>
            <a:r>
              <a:rPr lang="en-US" sz="3400" dirty="0" smtClean="0">
                <a:solidFill>
                  <a:schemeClr val="bg1"/>
                </a:solidFill>
                <a:latin typeface="Comic Sans MS"/>
                <a:cs typeface="Comic Sans MS"/>
              </a:rPr>
              <a:t>forms that is done by bacteria.</a:t>
            </a:r>
          </a:p>
          <a:p>
            <a:pPr marL="457200" indent="-457200">
              <a:buFontTx/>
              <a:buChar char="-"/>
              <a:defRPr/>
            </a:pPr>
            <a:endParaRPr lang="en-US" sz="3200" dirty="0"/>
          </a:p>
          <a:p>
            <a:endParaRPr lang="en-US" sz="3200" b="1" dirty="0" smtClean="0">
              <a:solidFill>
                <a:schemeClr val="bg1"/>
              </a:solidFill>
              <a:latin typeface="Comic Sans MS" pitchFamily="66" charset="0"/>
              <a:ea typeface="ＭＳ Ｐゴシック" charset="-128"/>
            </a:endParaRPr>
          </a:p>
          <a:p>
            <a:pPr>
              <a:defRPr/>
            </a:pPr>
            <a:endParaRPr lang="en-US" sz="2000" b="1" dirty="0" smtClean="0">
              <a:solidFill>
                <a:schemeClr val="bg1"/>
              </a:solidFill>
              <a:latin typeface="Comic Sans MS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Nitrogen</a:t>
            </a:r>
            <a:r>
              <a:rPr kumimoji="0" lang="en-US" sz="5400" b="1" i="0" u="none" strike="noStrike" kern="1200" cap="none" spc="0" normalizeH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 Fixation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3600" y="2971800"/>
            <a:ext cx="4978400" cy="3733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1240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676400"/>
            <a:ext cx="83820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000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Classify each of the following as an producer, herbivore, carnivore, omnivore, decomposer, or </a:t>
            </a:r>
            <a:r>
              <a:rPr lang="en-US" sz="3000" dirty="0" err="1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detrivore</a:t>
            </a:r>
            <a:r>
              <a:rPr lang="en-US" sz="3000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.</a:t>
            </a:r>
          </a:p>
          <a:p>
            <a:endParaRPr lang="en-US" sz="3000" dirty="0" smtClean="0">
              <a:solidFill>
                <a:srgbClr val="FFFFFF"/>
              </a:solidFill>
              <a:latin typeface="Comic Sans MS" pitchFamily="66" charset="0"/>
              <a:ea typeface="ＭＳ Ｐゴシック" charset="-128"/>
            </a:endParaRPr>
          </a:p>
          <a:p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Tree-</a:t>
            </a:r>
          </a:p>
          <a:p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Lion-</a:t>
            </a:r>
          </a:p>
          <a:p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Mushroom-</a:t>
            </a:r>
          </a:p>
          <a:p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Earthworm-</a:t>
            </a:r>
          </a:p>
          <a:p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Bear-</a:t>
            </a:r>
          </a:p>
          <a:p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Deer-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Bell Ringer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524000"/>
            <a:ext cx="8610600" cy="4191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numCol="1" rtlCol="0">
            <a:noAutofit/>
          </a:bodyPr>
          <a:lstStyle/>
          <a:p>
            <a:pPr marL="571500" indent="-571500">
              <a:lnSpc>
                <a:spcPct val="80000"/>
              </a:lnSpc>
              <a:spcBef>
                <a:spcPts val="1200"/>
              </a:spcBef>
              <a:buFontTx/>
              <a:buChar char="-"/>
              <a:defRPr/>
            </a:pPr>
            <a:endParaRPr lang="en-US" sz="800" dirty="0" smtClean="0">
              <a:solidFill>
                <a:srgbClr val="FFFFFF"/>
              </a:solidFill>
              <a:latin typeface="Comic Sans MS"/>
              <a:cs typeface="Comic Sans MS"/>
            </a:endParaRPr>
          </a:p>
          <a:p>
            <a:pPr marL="571500" indent="-571500">
              <a:spcBef>
                <a:spcPts val="1200"/>
              </a:spcBef>
              <a:buFontTx/>
              <a:buChar char="-"/>
              <a:defRPr/>
            </a:pPr>
            <a:r>
              <a:rPr lang="en-US" sz="3400" dirty="0" smtClean="0">
                <a:solidFill>
                  <a:srgbClr val="FFFFFF"/>
                </a:solidFill>
                <a:latin typeface="Comic Sans MS"/>
                <a:cs typeface="Comic Sans MS"/>
              </a:rPr>
              <a:t>Phosphorus </a:t>
            </a:r>
            <a:r>
              <a:rPr lang="en-US" sz="3400" dirty="0">
                <a:solidFill>
                  <a:srgbClr val="FFFFFF"/>
                </a:solidFill>
                <a:latin typeface="Comic Sans MS"/>
                <a:cs typeface="Comic Sans MS"/>
              </a:rPr>
              <a:t>is essential to living organisms because it forms part of important life sustaining molecules such as DNA and </a:t>
            </a:r>
            <a:r>
              <a:rPr lang="en-US" sz="3400" dirty="0" smtClean="0">
                <a:solidFill>
                  <a:srgbClr val="FFFFFF"/>
                </a:solidFill>
                <a:latin typeface="Comic Sans MS"/>
                <a:cs typeface="Comic Sans MS"/>
              </a:rPr>
              <a:t>RNA.</a:t>
            </a:r>
          </a:p>
          <a:p>
            <a:pPr marL="571500" indent="-571500">
              <a:spcBef>
                <a:spcPts val="1200"/>
              </a:spcBef>
              <a:buFontTx/>
              <a:buChar char="-"/>
              <a:defRPr/>
            </a:pPr>
            <a:r>
              <a:rPr lang="en-US" sz="3400" dirty="0" smtClean="0">
                <a:solidFill>
                  <a:srgbClr val="FFFFFF"/>
                </a:solidFill>
                <a:latin typeface="Comic Sans MS"/>
                <a:cs typeface="Comic Sans MS"/>
              </a:rPr>
              <a:t>Unlike </a:t>
            </a:r>
            <a:r>
              <a:rPr lang="en-US" sz="3400" dirty="0">
                <a:solidFill>
                  <a:srgbClr val="FFFFFF"/>
                </a:solidFill>
                <a:latin typeface="Comic Sans MS"/>
                <a:cs typeface="Comic Sans MS"/>
              </a:rPr>
              <a:t>carbon, oxygen and nitrogen, phosphorus does not enter the </a:t>
            </a:r>
            <a:r>
              <a:rPr lang="en-US" sz="3400" dirty="0" smtClean="0">
                <a:solidFill>
                  <a:srgbClr val="FFFFFF"/>
                </a:solidFill>
                <a:latin typeface="Comic Sans MS"/>
                <a:cs typeface="Comic Sans MS"/>
              </a:rPr>
              <a:t>atmosphere.</a:t>
            </a: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The Phosphorous Cycle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167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8610600" cy="4572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numCol="1" rtlCol="0">
            <a:noAutofit/>
          </a:bodyPr>
          <a:lstStyle/>
          <a:p>
            <a:pPr>
              <a:lnSpc>
                <a:spcPct val="80000"/>
              </a:lnSpc>
              <a:spcBef>
                <a:spcPts val="1200"/>
              </a:spcBef>
              <a:defRPr/>
            </a:pPr>
            <a:endParaRPr lang="en-US" sz="800" dirty="0" smtClean="0">
              <a:solidFill>
                <a:srgbClr val="FFFFFF"/>
              </a:solidFill>
              <a:latin typeface="Comic Sans MS"/>
              <a:cs typeface="Comic Sans MS"/>
            </a:endParaRPr>
          </a:p>
          <a:p>
            <a:pPr marL="571500" indent="-571500">
              <a:spcBef>
                <a:spcPts val="1200"/>
              </a:spcBef>
              <a:buFontTx/>
              <a:buChar char="-"/>
              <a:defRPr/>
            </a:pPr>
            <a:r>
              <a:rPr lang="en-US" sz="3400" dirty="0" smtClean="0">
                <a:solidFill>
                  <a:srgbClr val="FFFFFF"/>
                </a:solidFill>
                <a:latin typeface="Comic Sans MS"/>
                <a:cs typeface="Comic Sans MS"/>
              </a:rPr>
              <a:t>Phosphorus </a:t>
            </a:r>
            <a:r>
              <a:rPr lang="en-US" sz="3400" dirty="0">
                <a:solidFill>
                  <a:srgbClr val="FFFFFF"/>
                </a:solidFill>
                <a:latin typeface="Comic Sans MS"/>
                <a:cs typeface="Comic Sans MS"/>
              </a:rPr>
              <a:t>remains mostly on land in rock and soil minerals, and in ocean sediments.</a:t>
            </a:r>
          </a:p>
          <a:p>
            <a:pPr marL="571500" indent="-571500">
              <a:spcBef>
                <a:spcPts val="1200"/>
              </a:spcBef>
              <a:buFontTx/>
              <a:buChar char="-"/>
              <a:defRPr/>
            </a:pPr>
            <a:r>
              <a:rPr lang="en-US" sz="3400" dirty="0">
                <a:solidFill>
                  <a:srgbClr val="FFFFFF"/>
                </a:solidFill>
                <a:latin typeface="Comic Sans MS"/>
                <a:cs typeface="Comic Sans MS"/>
              </a:rPr>
              <a:t>As the rocks and sediments gradually wear down, phosphate is </a:t>
            </a:r>
            <a:r>
              <a:rPr lang="en-US" sz="3400" dirty="0" smtClean="0">
                <a:solidFill>
                  <a:srgbClr val="FFFFFF"/>
                </a:solidFill>
                <a:latin typeface="Comic Sans MS"/>
                <a:cs typeface="Comic Sans MS"/>
              </a:rPr>
              <a:t>released.</a:t>
            </a:r>
          </a:p>
          <a:p>
            <a:pPr marL="571500" indent="-571500">
              <a:spcBef>
                <a:spcPts val="1200"/>
              </a:spcBef>
              <a:buFontTx/>
              <a:buChar char="-"/>
              <a:defRPr/>
            </a:pPr>
            <a:r>
              <a:rPr lang="en-US" sz="3400" dirty="0" smtClean="0">
                <a:solidFill>
                  <a:srgbClr val="FFFFFF"/>
                </a:solidFill>
                <a:latin typeface="Comic Sans MS"/>
                <a:cs typeface="Comic Sans MS"/>
              </a:rPr>
              <a:t>Plants </a:t>
            </a:r>
            <a:r>
              <a:rPr lang="en-US" sz="3400" dirty="0">
                <a:solidFill>
                  <a:srgbClr val="FFFFFF"/>
                </a:solidFill>
                <a:latin typeface="Comic Sans MS"/>
                <a:cs typeface="Comic Sans MS"/>
              </a:rPr>
              <a:t>absorb phosphate then it moves to the rest of the </a:t>
            </a:r>
            <a:r>
              <a:rPr lang="en-US" sz="3400" dirty="0" smtClean="0">
                <a:solidFill>
                  <a:srgbClr val="FFFFFF"/>
                </a:solidFill>
                <a:latin typeface="Comic Sans MS"/>
                <a:cs typeface="Comic Sans MS"/>
              </a:rPr>
              <a:t>ecosystem.</a:t>
            </a:r>
            <a:endParaRPr lang="en-US" sz="3400" dirty="0">
              <a:solidFill>
                <a:srgbClr val="FFFFFF"/>
              </a:solidFill>
              <a:latin typeface="Comic Sans MS"/>
              <a:cs typeface="Comic Sans MS"/>
            </a:endParaRPr>
          </a:p>
          <a:p>
            <a:pPr marL="457200" indent="-457200">
              <a:buFontTx/>
              <a:buChar char="-"/>
              <a:defRPr/>
            </a:pPr>
            <a:endParaRPr lang="en-US" sz="3200" dirty="0"/>
          </a:p>
          <a:p>
            <a:endParaRPr lang="en-US" sz="3200" b="1" dirty="0">
              <a:solidFill>
                <a:schemeClr val="bg1"/>
              </a:solidFill>
              <a:latin typeface="Comic Sans MS" pitchFamily="66" charset="0"/>
              <a:ea typeface="ＭＳ Ｐゴシック" charset="-128"/>
            </a:endParaRPr>
          </a:p>
          <a:p>
            <a:pPr>
              <a:defRPr/>
            </a:pPr>
            <a:endParaRPr lang="en-US" sz="2000" b="1" dirty="0">
              <a:solidFill>
                <a:schemeClr val="bg1"/>
              </a:solidFill>
              <a:latin typeface="Comic Sans MS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The Phosphorous Cycle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8191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The Phosphorous Cycle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8001000" cy="5242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5818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524000"/>
            <a:ext cx="8610600" cy="2590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numCol="1" rtlCol="0">
            <a:noAutofit/>
          </a:bodyPr>
          <a:lstStyle/>
          <a:p>
            <a:pPr marL="571500" indent="-571500">
              <a:spcBef>
                <a:spcPts val="1200"/>
              </a:spcBef>
              <a:buFontTx/>
              <a:buChar char="-"/>
              <a:defRPr/>
            </a:pPr>
            <a:r>
              <a:rPr lang="en-US" sz="3400" dirty="0" smtClean="0">
                <a:solidFill>
                  <a:srgbClr val="FFFFFF"/>
                </a:solidFill>
                <a:latin typeface="Comic Sans MS"/>
                <a:cs typeface="Comic Sans MS"/>
              </a:rPr>
              <a:t>The </a:t>
            </a:r>
            <a:r>
              <a:rPr lang="en-US" sz="3400" dirty="0">
                <a:solidFill>
                  <a:srgbClr val="FFFFFF"/>
                </a:solidFill>
                <a:latin typeface="Comic Sans MS"/>
                <a:cs typeface="Comic Sans MS"/>
              </a:rPr>
              <a:t>rate at which organic matter is created by </a:t>
            </a:r>
            <a:r>
              <a:rPr lang="en-US" sz="3400" dirty="0" smtClean="0">
                <a:solidFill>
                  <a:srgbClr val="FFFFFF"/>
                </a:solidFill>
                <a:latin typeface="Comic Sans MS"/>
                <a:cs typeface="Comic Sans MS"/>
              </a:rPr>
              <a:t>producers.</a:t>
            </a:r>
          </a:p>
          <a:p>
            <a:pPr marL="571500" indent="-571500">
              <a:spcBef>
                <a:spcPts val="1200"/>
              </a:spcBef>
              <a:buFontTx/>
              <a:buChar char="-"/>
              <a:defRPr/>
            </a:pPr>
            <a:r>
              <a:rPr lang="en-US" sz="3400" dirty="0" smtClean="0">
                <a:solidFill>
                  <a:srgbClr val="FFFFFF"/>
                </a:solidFill>
                <a:latin typeface="Comic Sans MS"/>
                <a:cs typeface="Comic Sans MS"/>
              </a:rPr>
              <a:t>If </a:t>
            </a:r>
            <a:r>
              <a:rPr lang="en-US" sz="3400" dirty="0">
                <a:solidFill>
                  <a:srgbClr val="FFFFFF"/>
                </a:solidFill>
                <a:latin typeface="Comic Sans MS"/>
                <a:cs typeface="Comic Sans MS"/>
              </a:rPr>
              <a:t>a nutrient is in short supply, it will limit an organisms </a:t>
            </a:r>
            <a:r>
              <a:rPr lang="en-US" sz="3400" dirty="0" smtClean="0">
                <a:solidFill>
                  <a:srgbClr val="FFFFFF"/>
                </a:solidFill>
                <a:latin typeface="Comic Sans MS"/>
                <a:cs typeface="Comic Sans MS"/>
              </a:rPr>
              <a:t>growth.</a:t>
            </a:r>
            <a:endParaRPr lang="en-US" sz="3400" dirty="0">
              <a:solidFill>
                <a:srgbClr val="FFFFFF"/>
              </a:solidFill>
              <a:latin typeface="Comic Sans MS"/>
              <a:cs typeface="Comic Sans MS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Primary Productivity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4191000"/>
            <a:ext cx="6781800" cy="24969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1691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524000"/>
            <a:ext cx="8686800" cy="1828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numCol="1" rtlCol="0">
            <a:noAutofit/>
          </a:bodyPr>
          <a:lstStyle/>
          <a:p>
            <a:pPr marL="571500" indent="-571500">
              <a:buFontTx/>
              <a:buChar char="-"/>
              <a:defRPr/>
            </a:pPr>
            <a:r>
              <a:rPr lang="en-US" sz="3400" dirty="0" smtClean="0">
                <a:solidFill>
                  <a:srgbClr val="FFFFFF"/>
                </a:solidFill>
                <a:latin typeface="Comic Sans MS"/>
                <a:cs typeface="Comic Sans MS"/>
              </a:rPr>
              <a:t>Single </a:t>
            </a:r>
            <a:r>
              <a:rPr lang="en-US" sz="3400" dirty="0">
                <a:solidFill>
                  <a:srgbClr val="FFFFFF"/>
                </a:solidFill>
                <a:latin typeface="Comic Sans MS"/>
                <a:cs typeface="Comic Sans MS"/>
              </a:rPr>
              <a:t>nutrient that either </a:t>
            </a:r>
            <a:r>
              <a:rPr lang="en-US" sz="3400">
                <a:solidFill>
                  <a:srgbClr val="FFFFFF"/>
                </a:solidFill>
                <a:latin typeface="Comic Sans MS"/>
                <a:cs typeface="Comic Sans MS"/>
              </a:rPr>
              <a:t>is </a:t>
            </a:r>
            <a:r>
              <a:rPr lang="en-US" sz="3400" smtClean="0">
                <a:solidFill>
                  <a:srgbClr val="FFFFFF"/>
                </a:solidFill>
                <a:latin typeface="Comic Sans MS"/>
                <a:cs typeface="Comic Sans MS"/>
              </a:rPr>
              <a:t>scarce, </a:t>
            </a:r>
            <a:r>
              <a:rPr lang="en-US" sz="3400" dirty="0">
                <a:solidFill>
                  <a:srgbClr val="FFFFFF"/>
                </a:solidFill>
                <a:latin typeface="Comic Sans MS"/>
                <a:cs typeface="Comic Sans MS"/>
              </a:rPr>
              <a:t>or cycles very slowly, limiting the growth of organisms in an </a:t>
            </a:r>
            <a:r>
              <a:rPr lang="en-US" sz="3400" dirty="0" smtClean="0">
                <a:solidFill>
                  <a:srgbClr val="FFFFFF"/>
                </a:solidFill>
                <a:latin typeface="Comic Sans MS"/>
                <a:cs typeface="Comic Sans MS"/>
              </a:rPr>
              <a:t>ecosystem.</a:t>
            </a:r>
            <a:endParaRPr lang="en-US" sz="3200" b="1" dirty="0">
              <a:solidFill>
                <a:schemeClr val="bg1"/>
              </a:solidFill>
              <a:latin typeface="Comic Sans MS" pitchFamily="66" charset="0"/>
              <a:ea typeface="ＭＳ Ｐゴシック" charset="-128"/>
            </a:endParaRPr>
          </a:p>
          <a:p>
            <a:pPr>
              <a:defRPr/>
            </a:pPr>
            <a:endParaRPr lang="en-US" sz="2000" b="1" dirty="0">
              <a:solidFill>
                <a:schemeClr val="bg1"/>
              </a:solidFill>
              <a:latin typeface="Comic Sans MS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Limiting Nutrient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3429000"/>
            <a:ext cx="5086350" cy="3200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2717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676400"/>
            <a:ext cx="83820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000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Give 2 examples of cooperation between members of the same species from the </a:t>
            </a:r>
            <a:r>
              <a:rPr lang="en-US" sz="300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ecology videos </a:t>
            </a:r>
            <a:r>
              <a:rPr lang="en-US" sz="3000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that we watched.</a:t>
            </a:r>
          </a:p>
          <a:p>
            <a:endParaRPr lang="en-US" sz="3000" dirty="0" smtClean="0">
              <a:solidFill>
                <a:srgbClr val="FFFFFF"/>
              </a:solidFill>
              <a:latin typeface="Comic Sans MS" pitchFamily="66" charset="0"/>
              <a:ea typeface="ＭＳ Ｐゴシック" charset="-128"/>
            </a:endParaRPr>
          </a:p>
          <a:p>
            <a:r>
              <a:rPr lang="en-US" sz="3000" dirty="0" smtClean="0">
                <a:solidFill>
                  <a:srgbClr val="FFFFFF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_________________________________________________________________________________________________________________________________</a:t>
            </a:r>
          </a:p>
          <a:p>
            <a:r>
              <a:rPr lang="en-US" sz="3000" dirty="0" smtClean="0">
                <a:solidFill>
                  <a:srgbClr val="FFFFFF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___________________________________________</a:t>
            </a:r>
          </a:p>
          <a:p>
            <a:endParaRPr lang="en-US" sz="3000" dirty="0" smtClean="0">
              <a:solidFill>
                <a:srgbClr val="FFFFFF"/>
              </a:solidFill>
              <a:latin typeface="Comic Sans MS" pitchFamily="66" charset="0"/>
              <a:ea typeface="ＭＳ Ｐゴシック" charset="-128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Bell Ringer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676400"/>
            <a:ext cx="83820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000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Compare how energy and matter move through ecosystems.</a:t>
            </a:r>
          </a:p>
          <a:p>
            <a:endParaRPr lang="en-US" sz="3000" dirty="0" smtClean="0">
              <a:solidFill>
                <a:srgbClr val="FFFFFF"/>
              </a:solidFill>
              <a:latin typeface="Comic Sans MS" pitchFamily="66" charset="0"/>
              <a:ea typeface="ＭＳ Ｐゴシック" charset="-128"/>
            </a:endParaRPr>
          </a:p>
          <a:p>
            <a:r>
              <a:rPr lang="en-US" sz="3000" dirty="0" smtClean="0">
                <a:solidFill>
                  <a:srgbClr val="FFFFFF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____________________________________________________________________________________________________________________________________________________________________________</a:t>
            </a:r>
          </a:p>
          <a:p>
            <a:endParaRPr lang="en-US" sz="3000" dirty="0" smtClean="0">
              <a:solidFill>
                <a:srgbClr val="FFFFFF"/>
              </a:solidFill>
              <a:latin typeface="Comic Sans MS" pitchFamily="66" charset="0"/>
              <a:ea typeface="ＭＳ Ｐゴシック" charset="-128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Bell Ringer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676400"/>
            <a:ext cx="83820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000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Why do farmers and gardeners use fertilizers? Which 2 nutrients that we talked about are found </a:t>
            </a:r>
            <a:r>
              <a:rPr lang="en-US" sz="300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in fertilizer?</a:t>
            </a:r>
            <a:endParaRPr lang="en-US" sz="3000" dirty="0" smtClean="0">
              <a:solidFill>
                <a:srgbClr val="FFFFFF"/>
              </a:solidFill>
              <a:latin typeface="Comic Sans MS" pitchFamily="66" charset="0"/>
              <a:ea typeface="ＭＳ Ｐゴシック" charset="-128"/>
            </a:endParaRPr>
          </a:p>
          <a:p>
            <a:endParaRPr lang="en-US" sz="3000" dirty="0" smtClean="0">
              <a:solidFill>
                <a:srgbClr val="FFFFFF"/>
              </a:solidFill>
              <a:latin typeface="Comic Sans MS" pitchFamily="66" charset="0"/>
              <a:ea typeface="ＭＳ Ｐゴシック" charset="-128"/>
            </a:endParaRPr>
          </a:p>
          <a:p>
            <a:r>
              <a:rPr lang="en-US" sz="3000" dirty="0" smtClean="0">
                <a:solidFill>
                  <a:srgbClr val="FFFFFF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____________________________________________________________________________________________________________________________________________________________________________</a:t>
            </a:r>
          </a:p>
          <a:p>
            <a:endParaRPr lang="en-US" sz="3000" dirty="0" smtClean="0">
              <a:solidFill>
                <a:srgbClr val="FFFFFF"/>
              </a:solidFill>
              <a:latin typeface="Comic Sans MS" pitchFamily="66" charset="0"/>
              <a:ea typeface="ＭＳ Ｐゴシック" charset="-128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Bell Ringer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1676400"/>
            <a:ext cx="8686800" cy="32766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 algn="just">
              <a:spcBef>
                <a:spcPts val="1200"/>
              </a:spcBef>
              <a:buFont typeface="Arial" pitchFamily="34" charset="0"/>
              <a:buChar char="•"/>
            </a:pPr>
            <a:r>
              <a:rPr lang="en-US" sz="3400" dirty="0" smtClean="0">
                <a:solidFill>
                  <a:schemeClr val="bg1"/>
                </a:solidFill>
                <a:latin typeface="Comic Sans MS" pitchFamily="66" charset="0"/>
              </a:rPr>
              <a:t>Describe how matter cycles among the living and nonliving parts of an ecosystem</a:t>
            </a:r>
          </a:p>
          <a:p>
            <a:pPr marL="457200" indent="-457200" algn="just">
              <a:spcBef>
                <a:spcPts val="1200"/>
              </a:spcBef>
              <a:buFont typeface="Arial" pitchFamily="34" charset="0"/>
              <a:buChar char="•"/>
            </a:pPr>
            <a:r>
              <a:rPr lang="en-US" sz="3400" dirty="0" smtClean="0">
                <a:solidFill>
                  <a:schemeClr val="bg1"/>
                </a:solidFill>
                <a:latin typeface="Comic Sans MS" pitchFamily="66" charset="0"/>
              </a:rPr>
              <a:t>Explain why nutrients are important in living systems</a:t>
            </a:r>
          </a:p>
          <a:p>
            <a:endParaRPr lang="en-US" sz="3600" b="1" dirty="0" smtClean="0">
              <a:solidFill>
                <a:schemeClr val="bg1"/>
              </a:solidFill>
              <a:ea typeface="ＭＳ Ｐゴシック" pitchFamily="5" charset="-128"/>
            </a:endParaRPr>
          </a:p>
          <a:p>
            <a:endParaRPr lang="en-US" sz="3600" b="1" dirty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Daily Objectives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600200"/>
            <a:ext cx="8534400" cy="50292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457200" indent="-457200">
              <a:buFontTx/>
              <a:buChar char="-"/>
            </a:pPr>
            <a:r>
              <a:rPr lang="en-US" sz="3400" dirty="0" smtClean="0">
                <a:solidFill>
                  <a:schemeClr val="bg1"/>
                </a:solidFill>
                <a:latin typeface="Comic Sans MS" pitchFamily="66" charset="0"/>
              </a:rPr>
              <a:t>Energy is crucial to an ecosystem, but organisms need more than that to survive</a:t>
            </a:r>
          </a:p>
          <a:p>
            <a:pPr marL="457200" indent="-457200">
              <a:buFontTx/>
              <a:buChar char="-"/>
            </a:pPr>
            <a:r>
              <a:rPr lang="en-US" sz="3400" dirty="0" smtClean="0">
                <a:solidFill>
                  <a:schemeClr val="bg1"/>
                </a:solidFill>
                <a:latin typeface="Comic Sans MS" pitchFamily="66" charset="0"/>
              </a:rPr>
              <a:t>Ecosystems also need</a:t>
            </a:r>
          </a:p>
          <a:p>
            <a:pPr lvl="2"/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- Water</a:t>
            </a:r>
          </a:p>
          <a:p>
            <a:pPr lvl="2"/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- Minerals/nutrients</a:t>
            </a:r>
          </a:p>
          <a:p>
            <a:pPr lvl="2"/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- Oxygen</a:t>
            </a:r>
          </a:p>
          <a:p>
            <a:pPr lvl="2"/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- Carbon</a:t>
            </a:r>
          </a:p>
          <a:p>
            <a:pPr lvl="2"/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- Nitrogen</a:t>
            </a:r>
          </a:p>
          <a:p>
            <a:pPr lvl="2"/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- Phosphorus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5400" b="1" dirty="0" smtClean="0">
                <a:solidFill>
                  <a:srgbClr val="008000"/>
                </a:solidFill>
                <a:latin typeface="Comic Sans MS" pitchFamily="66" charset="0"/>
                <a:ea typeface="+mj-ea"/>
                <a:cs typeface="+mj-cs"/>
              </a:rPr>
              <a:t>Ecosystem Essentials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752600"/>
            <a:ext cx="8686800" cy="16764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457200" indent="-457200">
              <a:buFontTx/>
              <a:buChar char="-"/>
            </a:pPr>
            <a:r>
              <a:rPr lang="en-US" sz="3400" dirty="0" smtClean="0">
                <a:solidFill>
                  <a:schemeClr val="bg1"/>
                </a:solidFill>
                <a:latin typeface="Comic Sans MS" pitchFamily="66" charset="0"/>
              </a:rPr>
              <a:t>Unlike the one way flow of energy, matter is recycled within and between ecosystems.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8000"/>
                </a:solidFill>
                <a:latin typeface="Comic Sans MS" pitchFamily="66" charset="0"/>
              </a:rPr>
              <a:t>Recycling in the Biosphere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3581400"/>
            <a:ext cx="3657600" cy="3087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8763000" cy="12192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buFontTx/>
              <a:buChar char="-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Water continuously moves between the oceans, the atmosphere, and land.</a:t>
            </a:r>
          </a:p>
          <a:p>
            <a:pPr marL="457200" indent="-457200"/>
            <a:endParaRPr lang="en-US" sz="3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609600" indent="-609600"/>
            <a:endParaRPr lang="en-US" sz="3200" b="1" dirty="0" smtClean="0">
              <a:solidFill>
                <a:schemeClr val="bg1"/>
              </a:solidFill>
              <a:latin typeface="Comic Sans MS" pitchFamily="66" charset="0"/>
              <a:ea typeface="ＭＳ Ｐゴシック" charset="-128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8000"/>
                </a:solidFill>
                <a:latin typeface="Comic Sans MS" pitchFamily="66" charset="0"/>
              </a:rPr>
              <a:t>Water Cycle (Hydrologic)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895600"/>
            <a:ext cx="5029200" cy="384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1812</TotalTime>
  <Words>572</Words>
  <Application>Microsoft Office PowerPoint</Application>
  <PresentationFormat>On-screen Show (4:3)</PresentationFormat>
  <Paragraphs>86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Holbrook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dzahm</dc:creator>
  <cp:lastModifiedBy>dzahm</cp:lastModifiedBy>
  <cp:revision>162</cp:revision>
  <dcterms:created xsi:type="dcterms:W3CDTF">2013-11-20T19:42:10Z</dcterms:created>
  <dcterms:modified xsi:type="dcterms:W3CDTF">2013-12-20T17:52:24Z</dcterms:modified>
</cp:coreProperties>
</file>